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26"/>
  </p:notesMasterIdLst>
  <p:sldIdLst>
    <p:sldId id="256" r:id="rId2"/>
    <p:sldId id="257" r:id="rId3"/>
    <p:sldId id="258" r:id="rId4"/>
    <p:sldId id="277" r:id="rId5"/>
    <p:sldId id="259" r:id="rId6"/>
    <p:sldId id="264" r:id="rId7"/>
    <p:sldId id="265" r:id="rId8"/>
    <p:sldId id="262" r:id="rId9"/>
    <p:sldId id="260" r:id="rId10"/>
    <p:sldId id="261" r:id="rId11"/>
    <p:sldId id="263" r:id="rId12"/>
    <p:sldId id="266" r:id="rId13"/>
    <p:sldId id="267" r:id="rId14"/>
    <p:sldId id="269" r:id="rId15"/>
    <p:sldId id="270" r:id="rId16"/>
    <p:sldId id="278" r:id="rId17"/>
    <p:sldId id="272" r:id="rId18"/>
    <p:sldId id="268" r:id="rId19"/>
    <p:sldId id="271" r:id="rId20"/>
    <p:sldId id="276" r:id="rId21"/>
    <p:sldId id="273" r:id="rId22"/>
    <p:sldId id="274" r:id="rId23"/>
    <p:sldId id="275" r:id="rId24"/>
    <p:sldId id="280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-858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B17A2A-09A3-4586-BAC7-200041C1E5A5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900581-CC97-496F-A898-675ECF75A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730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 smtClean="0"/>
              <a:t>در کشور امریکا سن کمتر از 30 هفته و در</a:t>
            </a:r>
            <a:r>
              <a:rPr lang="fa-IR" baseline="0" dirty="0" smtClean="0"/>
              <a:t> انگلستان سن کمتر از 32 هفته معیار اولین معاینه است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00581-CC97-496F-A898-675ECF75AA2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587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00581-CC97-496F-A898-675ECF75AA2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02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852D-F8D9-4039-B2A5-71E575E21268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F1D0-5262-4139-AE1B-15839FDC0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981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852D-F8D9-4039-B2A5-71E575E21268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F1D0-5262-4139-AE1B-15839FDC0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683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852D-F8D9-4039-B2A5-71E575E21268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F1D0-5262-4139-AE1B-15839FDC0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122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852D-F8D9-4039-B2A5-71E575E21268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F1D0-5262-4139-AE1B-15839FDC061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51806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852D-F8D9-4039-B2A5-71E575E21268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F1D0-5262-4139-AE1B-15839FDC0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25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852D-F8D9-4039-B2A5-71E575E21268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F1D0-5262-4139-AE1B-15839FDC0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761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852D-F8D9-4039-B2A5-71E575E21268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F1D0-5262-4139-AE1B-15839FDC0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193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852D-F8D9-4039-B2A5-71E575E21268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F1D0-5262-4139-AE1B-15839FDC0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2030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852D-F8D9-4039-B2A5-71E575E21268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F1D0-5262-4139-AE1B-15839FDC0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505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852D-F8D9-4039-B2A5-71E575E21268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F1D0-5262-4139-AE1B-15839FDC0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95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852D-F8D9-4039-B2A5-71E575E21268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F1D0-5262-4139-AE1B-15839FDC0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895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852D-F8D9-4039-B2A5-71E575E21268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F1D0-5262-4139-AE1B-15839FDC0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612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852D-F8D9-4039-B2A5-71E575E21268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F1D0-5262-4139-AE1B-15839FDC0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74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852D-F8D9-4039-B2A5-71E575E21268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F1D0-5262-4139-AE1B-15839FDC0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171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852D-F8D9-4039-B2A5-71E575E21268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F1D0-5262-4139-AE1B-15839FDC0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192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852D-F8D9-4039-B2A5-71E575E21268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F1D0-5262-4139-AE1B-15839FDC0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421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852D-F8D9-4039-B2A5-71E575E21268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F1D0-5262-4139-AE1B-15839FDC0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407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D2C852D-F8D9-4039-B2A5-71E575E21268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4F1D0-5262-4139-AE1B-15839FDC0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3083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85009"/>
            <a:ext cx="9144000" cy="2113808"/>
          </a:xfrm>
        </p:spPr>
        <p:txBody>
          <a:bodyPr>
            <a:normAutofit fontScale="90000"/>
          </a:bodyPr>
          <a:lstStyle/>
          <a:p>
            <a:pPr rtl="1"/>
            <a:r>
              <a:rPr lang="fa-IR" dirty="0" smtClean="0"/>
              <a:t> اهمیت پیگیری رتینوپاتی نوزادی</a:t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sz="4000" dirty="0" smtClean="0"/>
              <a:t>ویژه کارکنان بخش بهداشت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707574"/>
            <a:ext cx="9144000" cy="3871356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3645725"/>
            <a:ext cx="5143500" cy="2713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484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200" dirty="0"/>
              <a:t>با توجه به هزینه های سنگین اقتصادی، اجتماعی و درمانی این بیماری ، با سرمایه گذاری در برنامه های علمی و مدون  غربالگری می توان شیوع این بیماری را به حداقل رسانید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21811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8774" y="2052918"/>
            <a:ext cx="10058400" cy="4195481"/>
          </a:xfrm>
        </p:spPr>
        <p:txBody>
          <a:bodyPr>
            <a:normAutofit/>
          </a:bodyPr>
          <a:lstStyle/>
          <a:p>
            <a:pPr algn="r" rtl="1"/>
            <a:r>
              <a:rPr lang="fa-IR" sz="2800" dirty="0"/>
              <a:t>با توجه به افزایش شانس بقا نوزادان نارس ، تعداد </a:t>
            </a:r>
            <a:r>
              <a:rPr lang="fa-IR" sz="2800" dirty="0" smtClean="0"/>
              <a:t>نوزادان </a:t>
            </a:r>
            <a:r>
              <a:rPr lang="fa-IR" sz="2800" dirty="0"/>
              <a:t>مبتلا به رتينوپاتي نارسي افزایش خواهد یافت مگر آنکه در زمینه پیشگیری از بیماری اقدامات جدی صورت </a:t>
            </a:r>
            <a:r>
              <a:rPr lang="fa-IR" sz="2800" dirty="0" smtClean="0"/>
              <a:t>گیرد.</a:t>
            </a:r>
          </a:p>
          <a:p>
            <a:pPr algn="r" rtl="1"/>
            <a:endParaRPr lang="fa-IR" sz="2800" dirty="0" smtClean="0"/>
          </a:p>
          <a:p>
            <a:pPr algn="r" rtl="1"/>
            <a:r>
              <a:rPr lang="fa-IR" sz="2800" dirty="0" smtClean="0"/>
              <a:t> </a:t>
            </a:r>
            <a:r>
              <a:rPr lang="fa-IR" sz="2800" dirty="0"/>
              <a:t>كشورهاي ثروتمند توانسته اند شيوع </a:t>
            </a:r>
            <a:r>
              <a:rPr lang="en-US" sz="2800" dirty="0"/>
              <a:t>ROP </a:t>
            </a:r>
            <a:r>
              <a:rPr lang="fa-IR" sz="2800" dirty="0"/>
              <a:t>را كنترل كنند؛ در كشورهاي فقيرتر نيز </a:t>
            </a:r>
            <a:r>
              <a:rPr lang="en-US" sz="2800" dirty="0"/>
              <a:t>ROP </a:t>
            </a:r>
            <a:r>
              <a:rPr lang="fa-IR" sz="2800" dirty="0"/>
              <a:t>به علت اينكه توانايي زنده نگه داشتن نوزاد نارس را ندارند؛ مسئله مهمي نمي باشد در واقع </a:t>
            </a:r>
            <a:r>
              <a:rPr lang="en-US" sz="2800" dirty="0"/>
              <a:t>ROP </a:t>
            </a:r>
            <a:r>
              <a:rPr lang="fa-IR" sz="2800" dirty="0"/>
              <a:t>در كشورهاي در حال توسعه است كه به صورت اپيدمي ديده مي شود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58391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140" y="2052918"/>
            <a:ext cx="10474037" cy="4195481"/>
          </a:xfrm>
        </p:spPr>
        <p:txBody>
          <a:bodyPr>
            <a:noAutofit/>
          </a:bodyPr>
          <a:lstStyle/>
          <a:p>
            <a:pPr algn="r" rtl="1"/>
            <a:r>
              <a:rPr lang="fa-IR" sz="3200" dirty="0"/>
              <a:t>شیوع و </a:t>
            </a:r>
            <a:r>
              <a:rPr lang="fa-IR" sz="3200" dirty="0">
                <a:solidFill>
                  <a:srgbClr val="FF0000"/>
                </a:solidFill>
              </a:rPr>
              <a:t>شدت</a:t>
            </a:r>
            <a:r>
              <a:rPr lang="fa-IR" sz="3200" dirty="0"/>
              <a:t> رتينوپاتي نارسي با کاهش سن حاملگي و وزن هنگام تولد نوزاد </a:t>
            </a:r>
            <a:r>
              <a:rPr lang="fa-IR" sz="3200" b="1" dirty="0">
                <a:solidFill>
                  <a:srgbClr val="FF0000"/>
                </a:solidFill>
              </a:rPr>
              <a:t>افزايش مي </a:t>
            </a:r>
            <a:r>
              <a:rPr lang="fa-IR" sz="3200" b="1" dirty="0" smtClean="0">
                <a:solidFill>
                  <a:srgbClr val="FF0000"/>
                </a:solidFill>
              </a:rPr>
              <a:t>يابد</a:t>
            </a:r>
            <a:r>
              <a:rPr lang="fa-IR" sz="3200" dirty="0" smtClean="0"/>
              <a:t>.</a:t>
            </a:r>
            <a:endParaRPr lang="fa-IR" sz="3200" dirty="0"/>
          </a:p>
          <a:p>
            <a:pPr algn="r" rtl="1"/>
            <a:endParaRPr lang="fa-IR" sz="3200" dirty="0" smtClean="0"/>
          </a:p>
          <a:p>
            <a:pPr marL="0" indent="0" algn="r" rtl="1">
              <a:buNone/>
            </a:pPr>
            <a:endParaRPr lang="fa-IR" sz="3200" dirty="0"/>
          </a:p>
          <a:p>
            <a:pPr algn="r" rtl="1"/>
            <a:r>
              <a:rPr lang="fa-IR" sz="3200" dirty="0" smtClean="0"/>
              <a:t> </a:t>
            </a:r>
            <a:r>
              <a:rPr lang="fa-IR" sz="3200" dirty="0"/>
              <a:t>حدود 60-30% نوزادان با وزن تولد کمتر از 1500 گرم دچار درجاتي از رتينوپاتي نارسي مي شوند و حدود 10% به درجات شدید پیشرفت می </a:t>
            </a:r>
            <a:r>
              <a:rPr lang="fa-IR" sz="3200" dirty="0" smtClean="0"/>
              <a:t>کنند.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020197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درجه بندی رتینوپاتی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2052918"/>
            <a:ext cx="10540445" cy="4195481"/>
          </a:xfrm>
        </p:spPr>
        <p:txBody>
          <a:bodyPr>
            <a:normAutofit lnSpcReduction="10000"/>
          </a:bodyPr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رتینوپاتی </a:t>
            </a:r>
            <a:r>
              <a:rPr lang="fa-IR" dirty="0">
                <a:cs typeface="B Titr" panose="00000700000000000000" pitchFamily="2" charset="-78"/>
              </a:rPr>
              <a:t>دارای پنج مرحله است:</a:t>
            </a:r>
          </a:p>
          <a:p>
            <a:pPr algn="r" rtl="1"/>
            <a:endParaRPr lang="fa-IR" dirty="0"/>
          </a:p>
          <a:p>
            <a:pPr algn="r" rtl="1"/>
            <a:r>
              <a:rPr lang="fa-IR" sz="3000" dirty="0"/>
              <a:t>مرحله اول: تعداد بسیار کمی </a:t>
            </a:r>
            <a:r>
              <a:rPr lang="fa-IR" sz="3000" dirty="0">
                <a:solidFill>
                  <a:srgbClr val="FF0000"/>
                </a:solidFill>
              </a:rPr>
              <a:t>رگ‌های خونی غیرطبیعی </a:t>
            </a:r>
            <a:r>
              <a:rPr lang="fa-IR" sz="3000" dirty="0"/>
              <a:t>در چشم هستند.</a:t>
            </a:r>
          </a:p>
          <a:p>
            <a:pPr algn="r" rtl="1"/>
            <a:r>
              <a:rPr lang="fa-IR" sz="3000" dirty="0"/>
              <a:t> مرحله دوم: تعداد رگ‌های خونی متوسط است.</a:t>
            </a:r>
          </a:p>
          <a:p>
            <a:pPr algn="r" rtl="1"/>
            <a:r>
              <a:rPr lang="fa-IR" sz="3000" dirty="0"/>
              <a:t> مرحله سوم: رشد رگ‌های خونی در شبکیه شدید است.</a:t>
            </a:r>
          </a:p>
          <a:p>
            <a:pPr algn="r" rtl="1"/>
            <a:r>
              <a:rPr lang="fa-IR" sz="3000" dirty="0"/>
              <a:t> مرحله چهارم: رشد رگ‌های خونی شدید است و شبکیه نیز به طور جزئی از پشت چشم جدا شده است.</a:t>
            </a:r>
          </a:p>
          <a:p>
            <a:pPr algn="r" rtl="1"/>
            <a:r>
              <a:rPr lang="fa-IR" sz="3000" dirty="0"/>
              <a:t> مرحله پنجم: شبکیه به طور کامل از پشت چشم جدا شده.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809916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146" y="2052918"/>
            <a:ext cx="10723418" cy="4195481"/>
          </a:xfrm>
        </p:spPr>
        <p:txBody>
          <a:bodyPr>
            <a:normAutofit/>
          </a:bodyPr>
          <a:lstStyle/>
          <a:p>
            <a:pPr algn="r" rtl="1"/>
            <a:r>
              <a:rPr lang="fa-IR" sz="2400" dirty="0"/>
              <a:t>سلامت و تکامل دوران ابتدای کودکی شامل حیطه های فیزیکی، اجتماعی/احساسی و حیطه های </a:t>
            </a:r>
            <a:r>
              <a:rPr lang="fa-IR" sz="2400" dirty="0" smtClean="0"/>
              <a:t>ارتباطی/شناختی اثر </a:t>
            </a:r>
            <a:r>
              <a:rPr lang="fa-IR" sz="2400" dirty="0"/>
              <a:t>تعیین کننده ای بر فرصت های آتی زندگی و </a:t>
            </a:r>
            <a:r>
              <a:rPr lang="fa-IR" sz="2400" dirty="0" smtClean="0"/>
              <a:t>سلامتی فرد خواهد گذاشت .</a:t>
            </a:r>
          </a:p>
          <a:p>
            <a:pPr algn="r" rtl="1"/>
            <a:endParaRPr lang="fa-IR" sz="2400" dirty="0"/>
          </a:p>
          <a:p>
            <a:pPr algn="r" rtl="1"/>
            <a:endParaRPr lang="fa-IR" sz="2400" dirty="0" smtClean="0"/>
          </a:p>
          <a:p>
            <a:pPr algn="r" rtl="1"/>
            <a:endParaRPr lang="fa-IR" sz="2400" dirty="0"/>
          </a:p>
          <a:p>
            <a:pPr algn="r" rtl="1"/>
            <a:r>
              <a:rPr lang="fa-IR" sz="2400" dirty="0"/>
              <a:t>برنامه مراقبت رتینوپاتی </a:t>
            </a:r>
            <a:r>
              <a:rPr lang="fa-IR" sz="2400" dirty="0" smtClean="0"/>
              <a:t>نارسی </a:t>
            </a:r>
            <a:r>
              <a:rPr lang="fa-IR" sz="2400" dirty="0"/>
              <a:t>یک رویکرد </a:t>
            </a:r>
            <a:r>
              <a:rPr lang="fa-IR" sz="2400" dirty="0" smtClean="0"/>
              <a:t>نظام </a:t>
            </a:r>
            <a:r>
              <a:rPr lang="fa-IR" sz="2400" dirty="0"/>
              <a:t>مند برای جمع آوری و </a:t>
            </a:r>
            <a:r>
              <a:rPr lang="fa-IR" sz="2400" dirty="0" smtClean="0"/>
              <a:t>سازماندهی </a:t>
            </a:r>
            <a:r>
              <a:rPr lang="fa-IR" sz="2400" dirty="0"/>
              <a:t>اطلاعات، تعیین اولویت ها و </a:t>
            </a:r>
            <a:r>
              <a:rPr lang="fa-IR" sz="2400" dirty="0" smtClean="0"/>
              <a:t>انجام مراقبت </a:t>
            </a:r>
            <a:r>
              <a:rPr lang="fa-IR" sz="2400" dirty="0"/>
              <a:t>ها و مداخلات مناسب برای نوزادان بستری در بخش مراقبت ویژه/تخصصی نوزادان </a:t>
            </a:r>
            <a:r>
              <a:rPr lang="fa-IR" sz="2400" dirty="0" smtClean="0"/>
              <a:t>است </a:t>
            </a:r>
            <a:r>
              <a:rPr lang="fa-I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990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غربالگری رتینوپاتی نارسی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9397" y="2052918"/>
            <a:ext cx="10094025" cy="4195481"/>
          </a:xfrm>
        </p:spPr>
        <p:txBody>
          <a:bodyPr/>
          <a:lstStyle/>
          <a:p>
            <a:pPr algn="r" rtl="1"/>
            <a:endParaRPr lang="fa-IR" dirty="0" smtClean="0"/>
          </a:p>
          <a:p>
            <a:pPr algn="r" rtl="1"/>
            <a:endParaRPr lang="fa-IR" dirty="0"/>
          </a:p>
          <a:p>
            <a:pPr algn="r" rtl="1"/>
            <a:endParaRPr lang="fa-IR" dirty="0" smtClean="0"/>
          </a:p>
          <a:p>
            <a:pPr algn="r" rtl="1"/>
            <a:r>
              <a:rPr lang="fa-IR" sz="3200" dirty="0" smtClean="0"/>
              <a:t>بر اساس </a:t>
            </a:r>
            <a:r>
              <a:rPr lang="fa-IR" sz="3200" dirty="0"/>
              <a:t>آخرین </a:t>
            </a:r>
            <a:r>
              <a:rPr lang="fa-IR" sz="3200" dirty="0" smtClean="0"/>
              <a:t>شواهد </a:t>
            </a:r>
            <a:r>
              <a:rPr lang="fa-IR" sz="3200" dirty="0"/>
              <a:t>ملی ، نوزادان با </a:t>
            </a:r>
            <a:r>
              <a:rPr lang="fa-IR" sz="3200" dirty="0" smtClean="0"/>
              <a:t>سن </a:t>
            </a:r>
            <a:r>
              <a:rPr lang="fa-IR" sz="3200" dirty="0"/>
              <a:t>حاملگی </a:t>
            </a:r>
            <a:r>
              <a:rPr lang="fa-IR" sz="3200" dirty="0">
                <a:solidFill>
                  <a:srgbClr val="FF0000"/>
                </a:solidFill>
              </a:rPr>
              <a:t>کمتر از  </a:t>
            </a:r>
            <a:r>
              <a:rPr lang="fa-IR" sz="3200" dirty="0" smtClean="0"/>
              <a:t>34هفته </a:t>
            </a:r>
            <a:r>
              <a:rPr lang="fa-IR" sz="3200" dirty="0"/>
              <a:t>( </a:t>
            </a:r>
            <a:r>
              <a:rPr lang="fa-IR" sz="3200" dirty="0" smtClean="0"/>
              <a:t>33هفته </a:t>
            </a:r>
            <a:r>
              <a:rPr lang="fa-IR" sz="3200" dirty="0"/>
              <a:t>و  </a:t>
            </a:r>
            <a:r>
              <a:rPr lang="fa-IR" sz="3200" dirty="0" smtClean="0"/>
              <a:t>6روز </a:t>
            </a:r>
            <a:r>
              <a:rPr lang="fa-IR" sz="3200" dirty="0"/>
              <a:t>یا کمتر) و یا وزن </a:t>
            </a:r>
            <a:r>
              <a:rPr lang="fa-IR" sz="3200" dirty="0" smtClean="0"/>
              <a:t>تولد </a:t>
            </a:r>
            <a:r>
              <a:rPr lang="fa-IR" sz="3200" dirty="0" smtClean="0">
                <a:solidFill>
                  <a:srgbClr val="FF0000"/>
                </a:solidFill>
              </a:rPr>
              <a:t>2000 گرم  </a:t>
            </a:r>
            <a:r>
              <a:rPr lang="fa-IR" sz="3200" dirty="0">
                <a:solidFill>
                  <a:srgbClr val="FF0000"/>
                </a:solidFill>
              </a:rPr>
              <a:t>یا کمتر </a:t>
            </a:r>
            <a:r>
              <a:rPr lang="fa-IR" sz="3200" dirty="0"/>
              <a:t>، </a:t>
            </a:r>
            <a:r>
              <a:rPr lang="fa-IR" sz="3200" dirty="0" smtClean="0"/>
              <a:t>می بایست </a:t>
            </a:r>
            <a:r>
              <a:rPr lang="fa-IR" sz="3200" dirty="0"/>
              <a:t>از </a:t>
            </a:r>
            <a:r>
              <a:rPr lang="fa-IR" sz="3200" dirty="0" smtClean="0"/>
              <a:t>نظرتینوپاتی نار </a:t>
            </a:r>
            <a:r>
              <a:rPr lang="fa-IR" sz="3200" dirty="0"/>
              <a:t>سی غربالگری </a:t>
            </a:r>
            <a:r>
              <a:rPr lang="fa-IR" sz="3200" dirty="0" smtClean="0"/>
              <a:t>شوند .</a:t>
            </a:r>
          </a:p>
          <a:p>
            <a:pPr algn="r" rtl="1"/>
            <a:endParaRPr lang="fa-IR" dirty="0"/>
          </a:p>
          <a:p>
            <a:pPr algn="r" rtl="1"/>
            <a:endParaRPr lang="fa-IR" dirty="0" smtClean="0"/>
          </a:p>
          <a:p>
            <a:pPr algn="r" rtl="1"/>
            <a:endParaRPr lang="fa-IR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8819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4000" dirty="0" smtClean="0"/>
              <a:t>همچنین همه نوزادانی که مسیر درمانی پیچیده ای را در بخش مراقبتهای ویژه داشته اند و بر اساس نظر پزشک متخصص نیاز به غربالگری رتینوپاتی دارند باید تحت معاینات غربالگری قرار گیرند.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5623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15044"/>
            <a:ext cx="10515600" cy="1175658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fa-IR" sz="5400" dirty="0">
                <a:cs typeface="B Elham" panose="00000400000000000000" pitchFamily="2" charset="-78"/>
              </a:rPr>
              <a:t>سن اولین نوبت معاینه چشم</a:t>
            </a:r>
            <a:endParaRPr lang="en-US" sz="5400" dirty="0">
              <a:cs typeface="B Elham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142364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8146"/>
            <a:ext cx="10515600" cy="5937662"/>
          </a:xfrm>
        </p:spPr>
        <p:txBody>
          <a:bodyPr>
            <a:normAutofit/>
          </a:bodyPr>
          <a:lstStyle/>
          <a:p>
            <a:pPr algn="r" rtl="1"/>
            <a:endParaRPr lang="fa-IR" dirty="0" smtClean="0"/>
          </a:p>
          <a:p>
            <a:pPr algn="r" rtl="1"/>
            <a:r>
              <a:rPr lang="fa-IR" sz="2800" b="1" u="sng" dirty="0">
                <a:solidFill>
                  <a:srgbClr val="FF0000"/>
                </a:solidFill>
              </a:rPr>
              <a:t>زمان بروز </a:t>
            </a:r>
            <a:r>
              <a:rPr lang="fa-IR" sz="2800" dirty="0"/>
              <a:t>رتینوپاتی نارسی شدید با سن اصلاح شده نوزاد(مجموع سن حاملگی و هفته های پس از تولد ) ارتباط بیشتری دارد </a:t>
            </a:r>
          </a:p>
          <a:p>
            <a:pPr algn="r" rtl="1"/>
            <a:endParaRPr lang="fa-IR" sz="2800" dirty="0" smtClean="0"/>
          </a:p>
          <a:p>
            <a:pPr algn="r" rtl="1"/>
            <a:r>
              <a:rPr lang="fa-IR" sz="2800" dirty="0" smtClean="0"/>
              <a:t>نوزادانی </a:t>
            </a:r>
            <a:r>
              <a:rPr lang="fa-IR" sz="2800" dirty="0"/>
              <a:t>که با سن حاملگی کمتری متولد می شوند، زمان </a:t>
            </a:r>
            <a:r>
              <a:rPr lang="fa-IR" sz="2800" dirty="0" smtClean="0"/>
              <a:t>بیشتری </a:t>
            </a:r>
            <a:r>
              <a:rPr lang="fa-IR" sz="2800" dirty="0"/>
              <a:t>طول می کشد تا ابتلا به رتینوپاتی نار سی شدید </a:t>
            </a:r>
            <a:r>
              <a:rPr lang="fa-IR" sz="2800" dirty="0" smtClean="0"/>
              <a:t>رانشان </a:t>
            </a:r>
            <a:r>
              <a:rPr lang="fa-IR" sz="2800" dirty="0"/>
              <a:t>دهند. </a:t>
            </a:r>
            <a:endParaRPr lang="fa-IR" sz="2800" dirty="0" smtClean="0"/>
          </a:p>
          <a:p>
            <a:pPr algn="r" rtl="1"/>
            <a:endParaRPr lang="fa-IR" sz="2800" dirty="0"/>
          </a:p>
          <a:p>
            <a:pPr marL="0" indent="0" algn="r" rtl="1">
              <a:buNone/>
            </a:pPr>
            <a:endParaRPr lang="fa-IR" sz="2800" dirty="0" smtClean="0"/>
          </a:p>
          <a:p>
            <a:pPr algn="r" rtl="1"/>
            <a:r>
              <a:rPr lang="fa-IR" sz="2800" dirty="0"/>
              <a:t>نوزادان متولد شده با سن حاملگی  </a:t>
            </a:r>
            <a:r>
              <a:rPr lang="fa-IR" sz="2800" dirty="0" smtClean="0"/>
              <a:t>27هفته </a:t>
            </a:r>
            <a:r>
              <a:rPr lang="fa-IR" sz="2800" dirty="0">
                <a:solidFill>
                  <a:srgbClr val="FF0000"/>
                </a:solidFill>
              </a:rPr>
              <a:t>یا بیشتر </a:t>
            </a:r>
            <a:r>
              <a:rPr lang="fa-IR" sz="2800" dirty="0"/>
              <a:t>، می بایست  </a:t>
            </a:r>
            <a:r>
              <a:rPr lang="fa-IR" sz="2800" dirty="0" smtClean="0"/>
              <a:t>4هفته </a:t>
            </a:r>
            <a:r>
              <a:rPr lang="fa-IR" sz="2800" dirty="0"/>
              <a:t>پس از تولد معاینه و غربالگری شوند. </a:t>
            </a:r>
            <a:endParaRPr lang="fa-IR" sz="2800" dirty="0" smtClean="0"/>
          </a:p>
          <a:p>
            <a:pPr algn="r" rtl="1"/>
            <a:endParaRPr lang="fa-IR" sz="2800" dirty="0"/>
          </a:p>
          <a:p>
            <a:pPr marL="0" indent="0" algn="r" rtl="1">
              <a:buNone/>
            </a:pPr>
            <a:endParaRPr lang="fa-IR" dirty="0" smtClean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6007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جدول سن نوزاد در </a:t>
            </a:r>
            <a:r>
              <a:rPr lang="fa-IR" dirty="0" smtClean="0">
                <a:solidFill>
                  <a:srgbClr val="FF0000"/>
                </a:solidFill>
              </a:rPr>
              <a:t>اولین نوبت  معاینه  چشم 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8825283"/>
              </p:ext>
            </p:extLst>
          </p:nvPr>
        </p:nvGraphicFramePr>
        <p:xfrm>
          <a:off x="1103313" y="2052638"/>
          <a:ext cx="8947150" cy="4539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3575">
                  <a:extLst>
                    <a:ext uri="{9D8B030D-6E8A-4147-A177-3AD203B41FA5}">
                      <a16:colId xmlns:a16="http://schemas.microsoft.com/office/drawing/2014/main" xmlns="" val="1804906938"/>
                    </a:ext>
                  </a:extLst>
                </a:gridCol>
                <a:gridCol w="4473575">
                  <a:extLst>
                    <a:ext uri="{9D8B030D-6E8A-4147-A177-3AD203B41FA5}">
                      <a16:colId xmlns:a16="http://schemas.microsoft.com/office/drawing/2014/main" xmlns="" val="3337697936"/>
                    </a:ext>
                  </a:extLst>
                </a:gridCol>
              </a:tblGrid>
              <a:tr h="648507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زمان اولین معاینه پس از تولد </a:t>
                      </a:r>
                      <a:endParaRPr lang="en-US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سن حاملگی در زمان تولد (هفته)</a:t>
                      </a:r>
                      <a:endParaRPr lang="en-US" dirty="0"/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xmlns="" val="2311881160"/>
                  </a:ext>
                </a:extLst>
              </a:tr>
              <a:tr h="648507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9 هفته پس از تولد  (63 روزگی)</a:t>
                      </a:r>
                      <a:endParaRPr lang="en-US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22</a:t>
                      </a:r>
                      <a:endParaRPr lang="en-US" dirty="0"/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xmlns="" val="1690712034"/>
                  </a:ext>
                </a:extLst>
              </a:tr>
              <a:tr h="648507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8 هفته پس از تولد(56 روزگی)</a:t>
                      </a:r>
                      <a:endParaRPr lang="en-US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23</a:t>
                      </a:r>
                      <a:endParaRPr lang="en-US" dirty="0"/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xmlns="" val="1966370068"/>
                  </a:ext>
                </a:extLst>
              </a:tr>
              <a:tr h="648507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7 هفته پس از تولد(49 روزگی)</a:t>
                      </a:r>
                      <a:endParaRPr lang="en-US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24</a:t>
                      </a:r>
                      <a:endParaRPr lang="en-US" dirty="0"/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xmlns="" val="3186203253"/>
                  </a:ext>
                </a:extLst>
              </a:tr>
              <a:tr h="648507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6 هفته پس از تولد(42 روزگی)</a:t>
                      </a:r>
                      <a:endParaRPr lang="en-US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25</a:t>
                      </a:r>
                      <a:endParaRPr lang="en-US" dirty="0"/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xmlns="" val="2089513700"/>
                  </a:ext>
                </a:extLst>
              </a:tr>
              <a:tr h="648507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5 هفته پس از تولد (35 روزگی)</a:t>
                      </a:r>
                      <a:endParaRPr lang="en-US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26</a:t>
                      </a:r>
                      <a:endParaRPr lang="en-US" dirty="0"/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xmlns="" val="3212159322"/>
                  </a:ext>
                </a:extLst>
              </a:tr>
              <a:tr h="648507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4 هفته پس از تولد (28 روزگی)</a:t>
                      </a:r>
                      <a:endParaRPr lang="en-US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27 و بیشتر</a:t>
                      </a:r>
                      <a:endParaRPr lang="en-US" dirty="0"/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xmlns="" val="27183446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5749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منابع آموزشی: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آیین نامه اجرایی رتینوپاتی(وزارتی- سال94 ویرایش دوم)</a:t>
            </a:r>
          </a:p>
          <a:p>
            <a:pPr algn="r" rtl="1"/>
            <a:r>
              <a:rPr lang="fa-IR" dirty="0" smtClean="0"/>
              <a:t>کتاب راهنمای مراقبت از نوزاد نارس (چاپ انتشارات پژواک)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3062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پیگیری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825625"/>
            <a:ext cx="11086709" cy="4351338"/>
          </a:xfrm>
        </p:spPr>
        <p:txBody>
          <a:bodyPr>
            <a:normAutofit/>
          </a:bodyPr>
          <a:lstStyle/>
          <a:p>
            <a:pPr algn="r" rtl="1"/>
            <a:r>
              <a:rPr lang="fa-IR" sz="3200" dirty="0"/>
              <a:t>پيگيري اين نوزادان بسته به شدت </a:t>
            </a:r>
            <a:r>
              <a:rPr lang="fa-IR" sz="3200" dirty="0" smtClean="0"/>
              <a:t>علائم </a:t>
            </a:r>
            <a:r>
              <a:rPr lang="fa-IR" sz="3200" dirty="0"/>
              <a:t>هر 1 تا 3 هفته </a:t>
            </a:r>
            <a:r>
              <a:rPr lang="fa-IR" sz="3200" dirty="0" smtClean="0"/>
              <a:t>يك بار </a:t>
            </a:r>
            <a:r>
              <a:rPr lang="fa-IR" sz="3200" dirty="0"/>
              <a:t>انجام </a:t>
            </a:r>
            <a:r>
              <a:rPr lang="fa-IR" sz="3200" dirty="0" smtClean="0"/>
              <a:t>ميشوداگررگسازي </a:t>
            </a:r>
            <a:r>
              <a:rPr lang="fa-IR" sz="3200" dirty="0"/>
              <a:t>شبكيه كامل شده باشد، نياز </a:t>
            </a:r>
            <a:r>
              <a:rPr lang="fa-IR" sz="3200" dirty="0" smtClean="0"/>
              <a:t>به پيگيري </a:t>
            </a:r>
            <a:r>
              <a:rPr lang="fa-IR" sz="3200" dirty="0"/>
              <a:t>هفتگي نيست. </a:t>
            </a:r>
            <a:endParaRPr lang="fa-IR" sz="3200" dirty="0" smtClean="0"/>
          </a:p>
          <a:p>
            <a:pPr marL="0" indent="0" algn="r" rtl="1">
              <a:buNone/>
            </a:pPr>
            <a:endParaRPr lang="fa-IR" sz="3200" dirty="0"/>
          </a:p>
          <a:p>
            <a:pPr marL="0" indent="0" algn="r" rtl="1">
              <a:buNone/>
            </a:pPr>
            <a:endParaRPr lang="fa-IR" sz="3200" dirty="0" smtClean="0"/>
          </a:p>
          <a:p>
            <a:pPr marL="0" indent="0" algn="r" rtl="1">
              <a:buNone/>
            </a:pPr>
            <a:r>
              <a:rPr lang="fa-IR" sz="3200" dirty="0" smtClean="0"/>
              <a:t>نوزادان </a:t>
            </a:r>
            <a:r>
              <a:rPr lang="fa-IR" sz="3200" dirty="0"/>
              <a:t>نارس بايد هر 6 ماه تا 3 سال </a:t>
            </a:r>
            <a:r>
              <a:rPr lang="fa-IR" sz="3200" dirty="0" smtClean="0"/>
              <a:t>وبعد </a:t>
            </a:r>
            <a:r>
              <a:rPr lang="fa-IR" sz="3200" dirty="0"/>
              <a:t>از آن </a:t>
            </a:r>
            <a:r>
              <a:rPr lang="fa-IR" sz="3200" dirty="0" smtClean="0"/>
              <a:t>سالانه </a:t>
            </a:r>
            <a:r>
              <a:rPr lang="fa-IR" sz="3200" dirty="0"/>
              <a:t>معاينه شوند.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835516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5642" y="249382"/>
            <a:ext cx="10748158" cy="5927581"/>
          </a:xfrm>
        </p:spPr>
        <p:txBody>
          <a:bodyPr>
            <a:normAutofit/>
          </a:bodyPr>
          <a:lstStyle/>
          <a:p>
            <a:pPr algn="r" rtl="1"/>
            <a:r>
              <a:rPr lang="fa-IR" sz="2400" dirty="0"/>
              <a:t>در نوزاد </a:t>
            </a:r>
            <a:r>
              <a:rPr lang="fa-IR" sz="2400" dirty="0" smtClean="0"/>
              <a:t>بستری</a:t>
            </a:r>
            <a:r>
              <a:rPr lang="en-US" sz="2400" dirty="0" smtClean="0"/>
              <a:t> </a:t>
            </a:r>
            <a:r>
              <a:rPr lang="fa-IR" sz="2400" dirty="0" smtClean="0"/>
              <a:t>، </a:t>
            </a:r>
            <a:r>
              <a:rPr lang="fa-IR" sz="2400" dirty="0"/>
              <a:t>غربالگری بر بالین نوزاد انجام می پذیرد و انجام معاینه و غربالگری پس از ترخیص نوزاد از </a:t>
            </a:r>
            <a:r>
              <a:rPr lang="fa-IR" sz="2400" dirty="0" smtClean="0"/>
              <a:t>بیمارستان با  مراجعه والدین </a:t>
            </a:r>
            <a:r>
              <a:rPr lang="fa-IR" sz="2400" dirty="0"/>
              <a:t>به مراکز رتینوپاتی </a:t>
            </a:r>
            <a:r>
              <a:rPr lang="fa-IR" sz="2400" dirty="0" smtClean="0"/>
              <a:t> و منوط </a:t>
            </a:r>
            <a:r>
              <a:rPr lang="fa-IR" sz="2400" dirty="0"/>
              <a:t>به داشتن معرفی نامه </a:t>
            </a:r>
            <a:r>
              <a:rPr lang="fa-IR" sz="2400" dirty="0" smtClean="0"/>
              <a:t>پزشک متخصص اطفال (بیمارستانی که نوزادمتولد شده)  میباشد.</a:t>
            </a:r>
          </a:p>
          <a:p>
            <a:pPr marL="0" indent="0" algn="r" rtl="1">
              <a:buNone/>
            </a:pPr>
            <a:endParaRPr lang="fa-IR" sz="2400" dirty="0" smtClean="0"/>
          </a:p>
          <a:p>
            <a:pPr algn="r" rtl="1"/>
            <a:r>
              <a:rPr lang="fa-IR" sz="2400" dirty="0" smtClean="0"/>
              <a:t>معاینات توسط یک چشم پزشک که در معاینه شبکیه تبحر دارد (دوره آموزشی مربوطه را گذرانده) انجام میگردد.</a:t>
            </a:r>
          </a:p>
          <a:p>
            <a:pPr algn="r" rtl="1"/>
            <a:endParaRPr lang="fa-IR" sz="2400" dirty="0"/>
          </a:p>
          <a:p>
            <a:pPr algn="r" rtl="1"/>
            <a:r>
              <a:rPr lang="fa-IR" sz="2400" dirty="0" smtClean="0"/>
              <a:t>در مواردی ممکن است چشم پزشک با لیزر درمانی و یا تزریق دارو در عروق داخل چشم نوزاد را درمان کند.</a:t>
            </a:r>
          </a:p>
          <a:p>
            <a:pPr algn="r" rtl="1"/>
            <a:r>
              <a:rPr lang="fa-IR" sz="2400" dirty="0" smtClean="0"/>
              <a:t>این درمانها معمولا در اتاق عمل انجام شده و ممکن است نیاز به بیهوشی داشته باشد.</a:t>
            </a:r>
          </a:p>
          <a:p>
            <a:pPr algn="r" rtl="1"/>
            <a:endParaRPr lang="fa-IR" sz="2400" dirty="0"/>
          </a:p>
          <a:p>
            <a:pPr algn="r" rtl="1"/>
            <a:r>
              <a:rPr lang="fa-IR" sz="2400" dirty="0" smtClean="0"/>
              <a:t>تاریخ مراجعه بعدی توسط چشم پزشک تعیین میگردد و توسط پرستار کلینیک چشم به والدین اعلام میگردد.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8332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معرفی گردش کار کارکنان بخش بهداشت در پیگیری غربالگری رتینوپاتی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9976366" cy="4195481"/>
          </a:xfrm>
        </p:spPr>
        <p:txBody>
          <a:bodyPr/>
          <a:lstStyle/>
          <a:p>
            <a:pPr algn="r" rtl="1"/>
            <a:endParaRPr lang="fa-IR" dirty="0" smtClean="0"/>
          </a:p>
          <a:p>
            <a:pPr marL="0" indent="0" algn="r" rtl="1">
              <a:buNone/>
            </a:pPr>
            <a:r>
              <a:rPr lang="fa-IR" sz="2800" dirty="0" smtClean="0"/>
              <a:t>مراقب سلامت /بهورز:</a:t>
            </a:r>
            <a:endParaRPr lang="fa-IR" sz="2800" dirty="0"/>
          </a:p>
          <a:p>
            <a:pPr algn="r" rtl="1"/>
            <a:r>
              <a:rPr lang="fa-IR" sz="2800" dirty="0" smtClean="0"/>
              <a:t>شناسایی نوزادان نارس متولد شده واجد شرایط غربالگری (از نظر سن حاملگی و وزن تولد) توسط مراقب سلامت / بهورز</a:t>
            </a:r>
          </a:p>
          <a:p>
            <a:pPr algn="r" rtl="1"/>
            <a:r>
              <a:rPr lang="fa-IR" sz="2800" dirty="0" smtClean="0"/>
              <a:t>پیگیری انجام /عدم انجام  اولین نوبت معاینه چشم نوزاد</a:t>
            </a:r>
          </a:p>
          <a:p>
            <a:pPr algn="r" rtl="1"/>
            <a:r>
              <a:rPr lang="fa-IR" sz="2800" dirty="0" smtClean="0"/>
              <a:t>هماهنگی با کارشناس کودکان ستاد شهرستان در مورد نوزاد شناسایی شده</a:t>
            </a:r>
          </a:p>
          <a:p>
            <a:pPr algn="r" rtl="1"/>
            <a:r>
              <a:rPr lang="fa-IR" sz="2800" dirty="0" smtClean="0"/>
              <a:t>مشاوره و اموزش مناسب به والدین در خصوص تاریخ نوبت بعدی معاینه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000765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282536"/>
            <a:ext cx="10059493" cy="4965864"/>
          </a:xfrm>
        </p:spPr>
        <p:txBody>
          <a:bodyPr>
            <a:normAutofit/>
          </a:bodyPr>
          <a:lstStyle/>
          <a:p>
            <a:pPr algn="r" rtl="1"/>
            <a:r>
              <a:rPr lang="fa-IR" sz="2800" dirty="0" smtClean="0"/>
              <a:t>کارشناس نوزادان بخش بهداشت در شهرستان :</a:t>
            </a:r>
          </a:p>
          <a:p>
            <a:pPr algn="r" rtl="1"/>
            <a:endParaRPr lang="fa-IR" sz="2800" dirty="0" smtClean="0"/>
          </a:p>
          <a:p>
            <a:pPr algn="r" rtl="1"/>
            <a:r>
              <a:rPr lang="fa-IR" sz="2800" dirty="0" smtClean="0"/>
              <a:t>تعامل  مستمر با مسئول بخش نوزادان (در بیمارستانهای تابعه همان شهرستان )در خصوص لیست نوزادان نارس قبل از ترخیص  </a:t>
            </a:r>
            <a:endParaRPr lang="fa-IR" sz="2800" dirty="0"/>
          </a:p>
          <a:p>
            <a:pPr algn="r" rtl="1"/>
            <a:r>
              <a:rPr lang="fa-IR" sz="2800" dirty="0" smtClean="0"/>
              <a:t>تعامل مستمر با پرستار کلینیک چشم در خصوص نوبت گیری برای معاینات بعدی </a:t>
            </a:r>
          </a:p>
          <a:p>
            <a:pPr algn="r" rtl="1"/>
            <a:endParaRPr lang="fa-IR" sz="2800" dirty="0"/>
          </a:p>
          <a:p>
            <a:pPr algn="r" rtl="1"/>
            <a:r>
              <a:rPr lang="fa-IR" sz="2800" dirty="0" smtClean="0"/>
              <a:t>نظارت بر روند دریافت معاینات مستمر هر نوزاد تا </a:t>
            </a:r>
            <a:r>
              <a:rPr lang="fa-IR" sz="2800" dirty="0" smtClean="0">
                <a:solidFill>
                  <a:srgbClr val="FF0000"/>
                </a:solidFill>
              </a:rPr>
              <a:t>اتمام دوره درمان </a:t>
            </a:r>
            <a:r>
              <a:rPr lang="fa-IR" sz="2800" dirty="0" smtClean="0"/>
              <a:t>(تکمیل فرم اکسل پیگیری رتینوپاتی نوزادان)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861613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2570730"/>
              </p:ext>
            </p:extLst>
          </p:nvPr>
        </p:nvGraphicFramePr>
        <p:xfrm>
          <a:off x="736277" y="2458193"/>
          <a:ext cx="10569032" cy="3503220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394632">
                  <a:extLst>
                    <a:ext uri="{9D8B030D-6E8A-4147-A177-3AD203B41FA5}">
                      <a16:colId xmlns:a16="http://schemas.microsoft.com/office/drawing/2014/main" xmlns="" val="2356144348"/>
                    </a:ext>
                  </a:extLst>
                </a:gridCol>
                <a:gridCol w="951163">
                  <a:extLst>
                    <a:ext uri="{9D8B030D-6E8A-4147-A177-3AD203B41FA5}">
                      <a16:colId xmlns:a16="http://schemas.microsoft.com/office/drawing/2014/main" xmlns="" val="813831912"/>
                    </a:ext>
                  </a:extLst>
                </a:gridCol>
                <a:gridCol w="829737">
                  <a:extLst>
                    <a:ext uri="{9D8B030D-6E8A-4147-A177-3AD203B41FA5}">
                      <a16:colId xmlns:a16="http://schemas.microsoft.com/office/drawing/2014/main" xmlns="" val="4232791101"/>
                    </a:ext>
                  </a:extLst>
                </a:gridCol>
                <a:gridCol w="738669">
                  <a:extLst>
                    <a:ext uri="{9D8B030D-6E8A-4147-A177-3AD203B41FA5}">
                      <a16:colId xmlns:a16="http://schemas.microsoft.com/office/drawing/2014/main" xmlns="" val="2802218452"/>
                    </a:ext>
                  </a:extLst>
                </a:gridCol>
                <a:gridCol w="829737">
                  <a:extLst>
                    <a:ext uri="{9D8B030D-6E8A-4147-A177-3AD203B41FA5}">
                      <a16:colId xmlns:a16="http://schemas.microsoft.com/office/drawing/2014/main" xmlns="" val="2759065117"/>
                    </a:ext>
                  </a:extLst>
                </a:gridCol>
                <a:gridCol w="485700">
                  <a:extLst>
                    <a:ext uri="{9D8B030D-6E8A-4147-A177-3AD203B41FA5}">
                      <a16:colId xmlns:a16="http://schemas.microsoft.com/office/drawing/2014/main" xmlns="" val="76168140"/>
                    </a:ext>
                  </a:extLst>
                </a:gridCol>
                <a:gridCol w="647601">
                  <a:extLst>
                    <a:ext uri="{9D8B030D-6E8A-4147-A177-3AD203B41FA5}">
                      <a16:colId xmlns:a16="http://schemas.microsoft.com/office/drawing/2014/main" xmlns="" val="4099163880"/>
                    </a:ext>
                  </a:extLst>
                </a:gridCol>
                <a:gridCol w="485700">
                  <a:extLst>
                    <a:ext uri="{9D8B030D-6E8A-4147-A177-3AD203B41FA5}">
                      <a16:colId xmlns:a16="http://schemas.microsoft.com/office/drawing/2014/main" xmlns="" val="2312051715"/>
                    </a:ext>
                  </a:extLst>
                </a:gridCol>
                <a:gridCol w="660248">
                  <a:extLst>
                    <a:ext uri="{9D8B030D-6E8A-4147-A177-3AD203B41FA5}">
                      <a16:colId xmlns:a16="http://schemas.microsoft.com/office/drawing/2014/main" xmlns="" val="2282746504"/>
                    </a:ext>
                  </a:extLst>
                </a:gridCol>
                <a:gridCol w="660248">
                  <a:extLst>
                    <a:ext uri="{9D8B030D-6E8A-4147-A177-3AD203B41FA5}">
                      <a16:colId xmlns:a16="http://schemas.microsoft.com/office/drawing/2014/main" xmlns="" val="1600342480"/>
                    </a:ext>
                  </a:extLst>
                </a:gridCol>
                <a:gridCol w="720960">
                  <a:extLst>
                    <a:ext uri="{9D8B030D-6E8A-4147-A177-3AD203B41FA5}">
                      <a16:colId xmlns:a16="http://schemas.microsoft.com/office/drawing/2014/main" xmlns="" val="875808"/>
                    </a:ext>
                  </a:extLst>
                </a:gridCol>
                <a:gridCol w="720960">
                  <a:extLst>
                    <a:ext uri="{9D8B030D-6E8A-4147-A177-3AD203B41FA5}">
                      <a16:colId xmlns:a16="http://schemas.microsoft.com/office/drawing/2014/main" xmlns="" val="2308782232"/>
                    </a:ext>
                  </a:extLst>
                </a:gridCol>
                <a:gridCol w="660248">
                  <a:extLst>
                    <a:ext uri="{9D8B030D-6E8A-4147-A177-3AD203B41FA5}">
                      <a16:colId xmlns:a16="http://schemas.microsoft.com/office/drawing/2014/main" xmlns="" val="3948075731"/>
                    </a:ext>
                  </a:extLst>
                </a:gridCol>
                <a:gridCol w="660248">
                  <a:extLst>
                    <a:ext uri="{9D8B030D-6E8A-4147-A177-3AD203B41FA5}">
                      <a16:colId xmlns:a16="http://schemas.microsoft.com/office/drawing/2014/main" xmlns="" val="391189815"/>
                    </a:ext>
                  </a:extLst>
                </a:gridCol>
                <a:gridCol w="637481">
                  <a:extLst>
                    <a:ext uri="{9D8B030D-6E8A-4147-A177-3AD203B41FA5}">
                      <a16:colId xmlns:a16="http://schemas.microsoft.com/office/drawing/2014/main" xmlns="" val="3960502532"/>
                    </a:ext>
                  </a:extLst>
                </a:gridCol>
                <a:gridCol w="485700">
                  <a:extLst>
                    <a:ext uri="{9D8B030D-6E8A-4147-A177-3AD203B41FA5}">
                      <a16:colId xmlns:a16="http://schemas.microsoft.com/office/drawing/2014/main" xmlns="" val="1910912446"/>
                    </a:ext>
                  </a:extLst>
                </a:gridCol>
              </a:tblGrid>
              <a:tr h="1740596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ردیف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34" marR="6434" marT="643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نام نام خانوادگی مادر 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34" marR="6434" marT="643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کد ملی مادر 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34" marR="6434" marT="643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تاریخ تولد نوزاد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34" marR="6434" marT="643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سن حاملگی در بدو تولد (هفته)  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34" marR="6434" marT="643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وزن تولد (گرم)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34" marR="6434" marT="643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نام بیمارستان که نوزاد بستری بود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34" marR="6434" marT="643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شهرستان محل سکونت 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34" marR="6434" marT="643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تاریخ اولین نوبت  داده شده ویزیت </a:t>
                      </a:r>
                      <a:r>
                        <a:rPr lang="en-US" sz="1400" u="none" strike="noStrike" dirty="0">
                          <a:effectLst/>
                        </a:rPr>
                        <a:t>ROP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34" marR="6434" marT="643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تاریخ انجام 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34" marR="6434" marT="643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تاریخ دومین نوبت داده شده  ویزیت </a:t>
                      </a:r>
                      <a:r>
                        <a:rPr lang="en-US" sz="1400" u="none" strike="noStrike" dirty="0">
                          <a:effectLst/>
                        </a:rPr>
                        <a:t>ROP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34" marR="6434" marT="643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تاریخ انجام 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34" marR="6434" marT="643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تاریخ سومین نوبت داده شده  ویزیت </a:t>
                      </a:r>
                      <a:r>
                        <a:rPr lang="en-US" sz="1400" u="none" strike="noStrike" dirty="0">
                          <a:effectLst/>
                        </a:rPr>
                        <a:t>ROP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34" marR="6434" marT="643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تاریخ انجام 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34" marR="6434" marT="643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تاریخ چهارمین  نوبت داده شده  ویزیت </a:t>
                      </a:r>
                      <a:r>
                        <a:rPr lang="en-US" sz="1400" u="none" strike="noStrike" dirty="0">
                          <a:effectLst/>
                        </a:rPr>
                        <a:t>ROP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34" marR="6434" marT="6434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u="none" strike="noStrike" dirty="0">
                          <a:effectLst/>
                        </a:rPr>
                        <a:t>تاریخ انجام 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34" marR="6434" marT="6434" marB="0" anchor="ctr"/>
                </a:tc>
                <a:extLst>
                  <a:ext uri="{0D108BD9-81ED-4DB2-BD59-A6C34878D82A}">
                    <a16:rowId xmlns:a16="http://schemas.microsoft.com/office/drawing/2014/main" xmlns="" val="4162592585"/>
                  </a:ext>
                </a:extLst>
              </a:tr>
              <a:tr h="4406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extLst>
                  <a:ext uri="{0D108BD9-81ED-4DB2-BD59-A6C34878D82A}">
                    <a16:rowId xmlns:a16="http://schemas.microsoft.com/office/drawing/2014/main" xmlns="" val="3235901753"/>
                  </a:ext>
                </a:extLst>
              </a:tr>
              <a:tr h="4406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extLst>
                  <a:ext uri="{0D108BD9-81ED-4DB2-BD59-A6C34878D82A}">
                    <a16:rowId xmlns:a16="http://schemas.microsoft.com/office/drawing/2014/main" xmlns="" val="2358351852"/>
                  </a:ext>
                </a:extLst>
              </a:tr>
              <a:tr h="4406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>
                          <a:effectLst/>
                        </a:rPr>
                        <a:t>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extLst>
                  <a:ext uri="{0D108BD9-81ED-4DB2-BD59-A6C34878D82A}">
                    <a16:rowId xmlns:a16="http://schemas.microsoft.com/office/drawing/2014/main" xmlns="" val="2854185"/>
                  </a:ext>
                </a:extLst>
              </a:tr>
              <a:tr h="4406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>
                          <a:effectLst/>
                        </a:rPr>
                        <a:t>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700" u="none" strike="noStrike" dirty="0">
                          <a:effectLst/>
                        </a:rPr>
                        <a:t> 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4" marR="6434" marT="6434" marB="0" anchor="b"/>
                </a:tc>
                <a:extLst>
                  <a:ext uri="{0D108BD9-81ED-4DB2-BD59-A6C34878D82A}">
                    <a16:rowId xmlns:a16="http://schemas.microsoft.com/office/drawing/2014/main" xmlns="" val="3713378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3195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اهداف آموزشی: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r" rtl="1"/>
            <a:r>
              <a:rPr lang="fa-IR" dirty="0" smtClean="0"/>
              <a:t>توانمند سازی کارکنان بخش بهداشت در </a:t>
            </a:r>
            <a:r>
              <a:rPr lang="fa-IR" dirty="0"/>
              <a:t>غربالگری نوزادان نیازمند جهت تشخیص  </a:t>
            </a:r>
            <a:r>
              <a:rPr lang="fa-IR" dirty="0" smtClean="0"/>
              <a:t>ودرمان </a:t>
            </a:r>
            <a:r>
              <a:rPr lang="fa-IR" dirty="0"/>
              <a:t>به موقع و پیشگیری از </a:t>
            </a:r>
            <a:r>
              <a:rPr lang="fa-IR" dirty="0" smtClean="0"/>
              <a:t>نابینایی</a:t>
            </a:r>
          </a:p>
          <a:p>
            <a:pPr lvl="0" algn="r" rtl="1"/>
            <a:endParaRPr lang="fa-IR" dirty="0"/>
          </a:p>
          <a:p>
            <a:pPr lvl="0" algn="r" rtl="1"/>
            <a:endParaRPr lang="en-US" dirty="0"/>
          </a:p>
          <a:p>
            <a:pPr algn="r" rtl="1"/>
            <a:r>
              <a:rPr lang="fa-IR" dirty="0" smtClean="0"/>
              <a:t>توانمند سازی والدین در مراقبت از نوزادن نارس</a:t>
            </a:r>
          </a:p>
          <a:p>
            <a:pPr marL="0" indent="0" algn="r" rtl="1">
              <a:buNone/>
            </a:pPr>
            <a:endParaRPr lang="fa-IR" dirty="0"/>
          </a:p>
          <a:p>
            <a:pPr algn="r" rtl="1"/>
            <a:r>
              <a:rPr lang="fa-IR" dirty="0" smtClean="0"/>
              <a:t>تعیین برنامه پیگیری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152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753" y="1176336"/>
            <a:ext cx="8109148" cy="5479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51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260" y="365125"/>
            <a:ext cx="11424062" cy="1325563"/>
          </a:xfrm>
        </p:spPr>
        <p:txBody>
          <a:bodyPr/>
          <a:lstStyle/>
          <a:p>
            <a:pPr algn="r" rtl="1"/>
            <a:r>
              <a:rPr lang="fa-IR" dirty="0" smtClean="0"/>
              <a:t>تعریف رتینوپاتی نارس:((</a:t>
            </a:r>
            <a:r>
              <a:rPr lang="en-US" dirty="0" smtClean="0"/>
              <a:t>ROP</a:t>
            </a:r>
            <a:r>
              <a:rPr lang="fa-IR" dirty="0" smtClean="0"/>
              <a:t>)) </a:t>
            </a:r>
            <a:r>
              <a:rPr lang="en-US" sz="3200" dirty="0" smtClean="0"/>
              <a:t>retinopathy of prematurity</a:t>
            </a:r>
            <a:r>
              <a:rPr lang="fa-IR" sz="3200" dirty="0" smtClean="0"/>
              <a:t> 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631" y="2042556"/>
            <a:ext cx="11756571" cy="4678877"/>
          </a:xfrm>
        </p:spPr>
        <p:txBody>
          <a:bodyPr>
            <a:normAutofit/>
          </a:bodyPr>
          <a:lstStyle/>
          <a:p>
            <a:pPr algn="r" rtl="1"/>
            <a:r>
              <a:rPr lang="fa-IR" sz="2800" b="1" dirty="0">
                <a:cs typeface="B Mitra" panose="00000400000000000000" pitchFamily="2" charset="-78"/>
              </a:rPr>
              <a:t>رتین به معنای شبکیه است و رتینوپاتی مشکلاتی است که به شبکیه چشم آسیب می رساند </a:t>
            </a:r>
            <a:r>
              <a:rPr lang="fa-IR" sz="2800" b="1" dirty="0" smtClean="0">
                <a:cs typeface="B Mitra" panose="00000400000000000000" pitchFamily="2" charset="-78"/>
              </a:rPr>
              <a:t>.</a:t>
            </a:r>
          </a:p>
          <a:p>
            <a:pPr marL="0" indent="0" algn="r" rtl="1">
              <a:buNone/>
            </a:pPr>
            <a:endParaRPr lang="fa-IR" sz="2800" b="1" dirty="0" smtClean="0">
              <a:cs typeface="B Mitra" panose="00000400000000000000" pitchFamily="2" charset="-78"/>
            </a:endParaRPr>
          </a:p>
          <a:p>
            <a:pPr algn="r" rtl="1"/>
            <a:r>
              <a:rPr lang="fa-IR" sz="2800" b="1" dirty="0" smtClean="0">
                <a:cs typeface="B Mitra" panose="00000400000000000000" pitchFamily="2" charset="-78"/>
              </a:rPr>
              <a:t>رتینوپاتی </a:t>
            </a:r>
            <a:r>
              <a:rPr lang="fa-IR" sz="2800" b="1" dirty="0">
                <a:cs typeface="B Mitra" panose="00000400000000000000" pitchFamily="2" charset="-78"/>
              </a:rPr>
              <a:t>نارسی  بیماری </a:t>
            </a:r>
            <a:r>
              <a:rPr lang="fa-IR" sz="2800" b="1" dirty="0">
                <a:solidFill>
                  <a:srgbClr val="FF0000"/>
                </a:solidFill>
                <a:cs typeface="B Mitra" panose="00000400000000000000" pitchFamily="2" charset="-78"/>
              </a:rPr>
              <a:t>عروق شبکیه </a:t>
            </a:r>
            <a:r>
              <a:rPr lang="fa-IR" sz="2800" b="1" dirty="0">
                <a:cs typeface="B Mitra" panose="00000400000000000000" pitchFamily="2" charset="-78"/>
              </a:rPr>
              <a:t>در نوزادان نارس است این بیماری در نوزادان </a:t>
            </a:r>
            <a:r>
              <a:rPr lang="fa-IR" sz="2800" b="1" dirty="0" smtClean="0">
                <a:cs typeface="B Mitra" panose="00000400000000000000" pitchFamily="2" charset="-78"/>
              </a:rPr>
              <a:t>نارس به علت اینکه  </a:t>
            </a:r>
            <a:r>
              <a:rPr lang="fa-IR" sz="2800" b="1" dirty="0">
                <a:cs typeface="B Mitra" panose="00000400000000000000" pitchFamily="2" charset="-78"/>
              </a:rPr>
              <a:t>عروق شبکیه آن‌ها کامل نشده، روی می‌دهد. عدم تکامل عروق شبکیه منجر به ایسکمی و به وجود آمدن عروق جدید </a:t>
            </a:r>
            <a:r>
              <a:rPr lang="fa-IR" sz="2800" b="1" dirty="0" smtClean="0">
                <a:cs typeface="B Mitra" panose="00000400000000000000" pitchFamily="2" charset="-78"/>
              </a:rPr>
              <a:t>و نابجا می‌گرددو </a:t>
            </a:r>
            <a:r>
              <a:rPr lang="fa-IR" sz="2800" b="1" dirty="0">
                <a:cs typeface="B Mitra" panose="00000400000000000000" pitchFamily="2" charset="-78"/>
              </a:rPr>
              <a:t>می تواند به طيف وسيعي از اختلالات بینایی از نقائص جزئي قابل اصلاح در حدت بينائي، تا جدا شدن شبکيه و کوري منجر گردد. </a:t>
            </a:r>
            <a:endParaRPr lang="en-US" sz="2800" b="1" dirty="0" smtClean="0">
              <a:cs typeface="B Mitra" panose="00000400000000000000" pitchFamily="2" charset="-78"/>
            </a:endParaRPr>
          </a:p>
          <a:p>
            <a:pPr algn="r" rtl="1"/>
            <a:endParaRPr lang="en-US" sz="2800" b="1" dirty="0">
              <a:cs typeface="B Mitra" panose="00000400000000000000" pitchFamily="2" charset="-78"/>
            </a:endParaRPr>
          </a:p>
          <a:p>
            <a:pPr algn="r" rtl="1"/>
            <a:r>
              <a:rPr lang="fa-IR" sz="2800" b="1" dirty="0">
                <a:cs typeface="B Mitra" panose="00000400000000000000" pitchFamily="2" charset="-78"/>
              </a:rPr>
              <a:t>در کودک نارس، عروق تغذیه کننده شبکیه کامل نیستند و هر چه کودک </a:t>
            </a:r>
            <a:r>
              <a:rPr lang="fa-IR" sz="2800" b="1" dirty="0">
                <a:solidFill>
                  <a:srgbClr val="FF0000"/>
                </a:solidFill>
                <a:cs typeface="B Mitra" panose="00000400000000000000" pitchFamily="2" charset="-78"/>
              </a:rPr>
              <a:t>نارس تر </a:t>
            </a:r>
            <a:r>
              <a:rPr lang="fa-IR" sz="2800" b="1" dirty="0">
                <a:cs typeface="B Mitra" panose="00000400000000000000" pitchFamily="2" charset="-78"/>
              </a:rPr>
              <a:t>و با </a:t>
            </a:r>
            <a:r>
              <a:rPr lang="fa-IR" sz="2800" b="1" dirty="0">
                <a:solidFill>
                  <a:srgbClr val="FF0000"/>
                </a:solidFill>
                <a:cs typeface="B Mitra" panose="00000400000000000000" pitchFamily="2" charset="-78"/>
              </a:rPr>
              <a:t>وزن کمتر</a:t>
            </a:r>
            <a:r>
              <a:rPr lang="fa-IR" sz="2800" b="1" dirty="0">
                <a:solidFill>
                  <a:schemeClr val="bg1"/>
                </a:solidFill>
                <a:cs typeface="B Mitra" panose="00000400000000000000" pitchFamily="2" charset="-78"/>
              </a:rPr>
              <a:t> </a:t>
            </a:r>
            <a:r>
              <a:rPr lang="fa-IR" sz="2800" b="1" dirty="0">
                <a:cs typeface="B Mitra" panose="00000400000000000000" pitchFamily="2" charset="-78"/>
              </a:rPr>
              <a:t>باشد، این نقص بیشتر است</a:t>
            </a:r>
            <a:endParaRPr lang="en-US" sz="2800" b="1" dirty="0" smtClean="0">
              <a:cs typeface="B Mitra" panose="00000400000000000000" pitchFamily="2" charset="-78"/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027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2052918"/>
            <a:ext cx="10920454" cy="4195481"/>
          </a:xfrm>
        </p:spPr>
        <p:txBody>
          <a:bodyPr/>
          <a:lstStyle/>
          <a:p>
            <a:pPr algn="r" rtl="1"/>
            <a:r>
              <a:rPr lang="fa-IR" sz="3200" dirty="0"/>
              <a:t>تینوپاتی زودرس موجب می‌شود که رگ‌های خونی به صورت غیرعادی و راندمی (تصادفی) در چشم رشد پیدا کنند. این رگ‌های خونی غیرعادی بسیار مستعد پاره شدن و خونریزی هستند که این موضوع موجب زخم شدن شبکیه می‌شود. زمانی که این زخم‌ها خوب می‌شوند، جوش خوردگی آن‌ها موجب کشیدن شبکیه و جدا شدن آن از پشت چشم می‌شود</a:t>
            </a:r>
            <a:r>
              <a:rPr lang="fa-IR" sz="3200" dirty="0" smtClean="0"/>
              <a:t>.</a:t>
            </a:r>
            <a:endParaRPr lang="en-US" sz="3200" dirty="0" smtClean="0"/>
          </a:p>
          <a:p>
            <a:pPr algn="r" rtl="1"/>
            <a:r>
              <a:rPr lang="fa-IR" sz="3200" dirty="0"/>
              <a:t>از آنجایی که شبکیه یکی از اعضای حیاتی برای بینایی است، جدا شدن آن از پشت چشم موجب نابینا شدن می‌شود</a:t>
            </a:r>
            <a:r>
              <a:rPr lang="fa-I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862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2052918"/>
            <a:ext cx="10611696" cy="4195481"/>
          </a:xfrm>
        </p:spPr>
        <p:txBody>
          <a:bodyPr>
            <a:normAutofit/>
          </a:bodyPr>
          <a:lstStyle/>
          <a:p>
            <a:pPr algn="r" rtl="1"/>
            <a:r>
              <a:rPr lang="fa-IR" sz="3200" dirty="0"/>
              <a:t>ا</a:t>
            </a:r>
            <a:r>
              <a:rPr lang="fa-IR" sz="3200" dirty="0" smtClean="0"/>
              <a:t>ز </a:t>
            </a:r>
            <a:r>
              <a:rPr lang="fa-IR" sz="3200" dirty="0"/>
              <a:t>هفته‌ی 16 بارداری، رگ‌های خونی از مرکز شبکیه شروع به رشد می‌کنند و سپس به سمت کناره‌های شبکیه گسترش پیدا کرده و در ماه هشتم بارداری به لبه‌های شبکیه می‌رسند. در کودکانی که زودتر از موعد به دنیا می‌آیند ممکن است رشد عادی رگ‌ها در شبکیه دچار اختلال شود و برخی رگ‌های خونی غیرطبیعی شروع به شکل‌گیری کنند. این رگ‌ها در ادامه پاره می‌شوند و خونریزی </a:t>
            </a:r>
            <a:r>
              <a:rPr lang="fa-IR" sz="3200" dirty="0" smtClean="0"/>
              <a:t>می‌کنند.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55329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2525"/>
            <a:ext cx="10515600" cy="5274438"/>
          </a:xfrm>
        </p:spPr>
        <p:txBody>
          <a:bodyPr/>
          <a:lstStyle/>
          <a:p>
            <a:pPr algn="r" rtl="1"/>
            <a:r>
              <a:rPr lang="fa-IR" sz="2800" dirty="0"/>
              <a:t>این بیماری در اغلب موارد </a:t>
            </a:r>
            <a:r>
              <a:rPr lang="fa-IR" sz="2800" dirty="0">
                <a:solidFill>
                  <a:srgbClr val="FF0000"/>
                </a:solidFill>
              </a:rPr>
              <a:t>قابل پیشگیری </a:t>
            </a:r>
            <a:r>
              <a:rPr lang="fa-IR" sz="2800" dirty="0"/>
              <a:t>و در صورت تشخیص به موقع ، قابل درمان است و در صورت عدم تشخیص به موقع، بیماری پیشرونده بوده و به سرعت منجر به نابینایی می </a:t>
            </a:r>
            <a:r>
              <a:rPr lang="fa-IR" sz="2800" dirty="0" smtClean="0"/>
              <a:t>گردد.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نکته: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fa-IR" dirty="0"/>
              <a:t>همه کودکان نارس به رتینوپاتی مبتلا نمی شوند</a:t>
            </a:r>
            <a:r>
              <a:rPr lang="fa-IR" dirty="0" smtClean="0"/>
              <a:t>.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fa-IR" dirty="0" smtClean="0"/>
              <a:t> </a:t>
            </a:r>
            <a:r>
              <a:rPr lang="fa-IR" dirty="0"/>
              <a:t>همه کودکانی که به رتینوپاتی مبتلا می‌شوند نیاز به درمان ندارند. </a:t>
            </a:r>
            <a:endParaRPr lang="fa-IR" dirty="0" smtClean="0"/>
          </a:p>
          <a:p>
            <a:pPr algn="r" rtl="1">
              <a:buFont typeface="Wingdings" panose="05000000000000000000" pitchFamily="2" charset="2"/>
              <a:buChar char="q"/>
            </a:pPr>
            <a:r>
              <a:rPr lang="fa-IR" dirty="0" smtClean="0">
                <a:cs typeface="B Titr" panose="00000700000000000000" pitchFamily="2" charset="-78"/>
              </a:rPr>
              <a:t>اما </a:t>
            </a:r>
            <a:r>
              <a:rPr lang="fa-IR" dirty="0">
                <a:cs typeface="B Titr" panose="00000700000000000000" pitchFamily="2" charset="-78"/>
              </a:rPr>
              <a:t>همه کودکان نارس تا کامل شدن عروق شبکیه و از بین رفتن خطر رتینوپاتی باید به طور کامل تحت نظر باشند</a:t>
            </a:r>
            <a:r>
              <a:rPr lang="fa-IR" dirty="0"/>
              <a:t>.</a:t>
            </a:r>
          </a:p>
          <a:p>
            <a:pPr algn="r" rtl="1"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122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2052918"/>
            <a:ext cx="10255436" cy="4195481"/>
          </a:xfrm>
        </p:spPr>
        <p:txBody>
          <a:bodyPr>
            <a:normAutofit/>
          </a:bodyPr>
          <a:lstStyle/>
          <a:p>
            <a:pPr algn="r" rtl="1"/>
            <a:r>
              <a:rPr lang="fa-IR" sz="2800" dirty="0"/>
              <a:t>اقدامات درمانی در مراحل اولیه بیماری اثر بخش تر است. </a:t>
            </a:r>
            <a:endParaRPr lang="fa-IR" sz="2800" dirty="0" smtClean="0"/>
          </a:p>
          <a:p>
            <a:pPr algn="r" rtl="1"/>
            <a:endParaRPr lang="fa-IR" sz="2800" dirty="0"/>
          </a:p>
          <a:p>
            <a:pPr algn="r" rtl="1"/>
            <a:endParaRPr lang="fa-IR" sz="2800" dirty="0" smtClean="0"/>
          </a:p>
          <a:p>
            <a:pPr algn="r" rtl="1"/>
            <a:r>
              <a:rPr lang="fa-IR" sz="2800" dirty="0" smtClean="0"/>
              <a:t>در </a:t>
            </a:r>
            <a:r>
              <a:rPr lang="fa-IR" sz="2800" dirty="0"/>
              <a:t>مراحل انتهایی بیماری درمان بسیار مشکل و در بعضی موارد غیر ممکن می باشد </a:t>
            </a:r>
            <a:r>
              <a:rPr lang="fa-IR" sz="2800" dirty="0" smtClean="0"/>
              <a:t>وهزینه </a:t>
            </a:r>
            <a:r>
              <a:rPr lang="fa-IR" sz="2800" dirty="0"/>
              <a:t>های درمانی که به خانواده تحمیل می گردد، 10- 8 برابر درمانی است که در مراحل ابتدایی و به موقع انجام </a:t>
            </a:r>
            <a:r>
              <a:rPr lang="fa-IR" sz="2800" dirty="0" smtClean="0"/>
              <a:t>گردد.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692473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675</TotalTime>
  <Words>1397</Words>
  <Application>Microsoft Office PowerPoint</Application>
  <PresentationFormat>Custom</PresentationFormat>
  <Paragraphs>192</Paragraphs>
  <Slides>24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Ion</vt:lpstr>
      <vt:lpstr> اهمیت پیگیری رتینوپاتی نوزادی  ویژه کارکنان بخش بهداشت </vt:lpstr>
      <vt:lpstr>منابع آموزشی:</vt:lpstr>
      <vt:lpstr>اهداف آموزشی:</vt:lpstr>
      <vt:lpstr>PowerPoint Presentation</vt:lpstr>
      <vt:lpstr>تعریف رتینوپاتی نارس:((ROP)) retinopathy of prematurity 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درجه بندی رتینوپاتی :</vt:lpstr>
      <vt:lpstr>PowerPoint Presentation</vt:lpstr>
      <vt:lpstr>غربالگری رتینوپاتی نارسی</vt:lpstr>
      <vt:lpstr>PowerPoint Presentation</vt:lpstr>
      <vt:lpstr>PowerPoint Presentation</vt:lpstr>
      <vt:lpstr>PowerPoint Presentation</vt:lpstr>
      <vt:lpstr>جدول سن نوزاد در اولین نوبت  معاینه  چشم </vt:lpstr>
      <vt:lpstr>پیگیری</vt:lpstr>
      <vt:lpstr>PowerPoint Presentation</vt:lpstr>
      <vt:lpstr>معرفی گردش کار کارکنان بخش بهداشت در پیگیری غربالگری رتینوپاتی 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پیگیری رتینوپاتی نوزادی</dc:title>
  <dc:creator>mojgan fatoorche</dc:creator>
  <cp:lastModifiedBy>zargoushi</cp:lastModifiedBy>
  <cp:revision>45</cp:revision>
  <dcterms:created xsi:type="dcterms:W3CDTF">2020-12-30T05:14:16Z</dcterms:created>
  <dcterms:modified xsi:type="dcterms:W3CDTF">2021-01-11T04:49:33Z</dcterms:modified>
</cp:coreProperties>
</file>